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5143500" cx="9144000"/>
  <p:notesSz cx="6858000" cy="9144000"/>
  <p:embeddedFontLst>
    <p:embeddedFont>
      <p:font typeface="Roboto Medium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Old Standard TT"/>
      <p:regular r:id="rId45"/>
      <p:bold r:id="rId46"/>
      <p:italic r:id="rId47"/>
    </p:embeddedFon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OldStandardTT-bold.fntdata"/><Relationship Id="rId45" Type="http://schemas.openxmlformats.org/officeDocument/2006/relationships/font" Target="fonts/OldStandardT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mfortaa-regular.fntdata"/><Relationship Id="rId47" Type="http://schemas.openxmlformats.org/officeDocument/2006/relationships/font" Target="fonts/OldStandardTT-italic.fntdata"/><Relationship Id="rId49" Type="http://schemas.openxmlformats.org/officeDocument/2006/relationships/font" Target="fonts/Comforta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obotoMedium-regular.fntdata"/><Relationship Id="rId36" Type="http://schemas.openxmlformats.org/officeDocument/2006/relationships/slide" Target="slides/slide32.xml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f3673b2ad_6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f3673b2ad_6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f3673b2ad_6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f3673b2ad_6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f3673b2ad_6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f3673b2ad_6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f3673b2ad_6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f3673b2ad_6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f3673b2ad_6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f3673b2ad_6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f3673b2ad_6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f3673b2ad_6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f3673b2ad_6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5f3673b2ad_6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f3673b2ad_6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5f3673b2ad_6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f3673b2ad_6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5f3673b2ad_6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f3673b2ad_6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f3673b2ad_6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5f3673b2a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5f3673b2a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57e80c2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57e80c2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57e80c2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57e80c2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f3673b2ad_6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f3673b2ad_6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f3673b2ad_6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5f3673b2ad_6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f3673b2ad_6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f3673b2ad_6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f3673b2ad_6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5f3673b2ad_6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5f3673b2ad_6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5f3673b2ad_6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57e80c2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57e80c2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f3673b2ad_6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f3673b2ad_6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f3673b2ad_6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f3673b2ad_6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f3673b2a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f3673b2a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3673b2ad_6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f3673b2ad_6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e57e80c22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e57e80c22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f3673b2ad_6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f3673b2ad_6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f3673b2a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f3673b2a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f3673b2a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f3673b2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f3673b2a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f3673b2a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f3673b2ad_6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5f3673b2ad_6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f3673b2ad_6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f3673b2ad_6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f3673b2ad_6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f3673b2ad_6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9.gif"/><Relationship Id="rId5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hyperlink" Target="https://musiclab.chromeexperiments.com/Oscillators/" TargetMode="External"/><Relationship Id="rId6" Type="http://schemas.openxmlformats.org/officeDocument/2006/relationships/hyperlink" Target="https://musiclab.chromeexperiments.com/Oscillators/" TargetMode="External"/><Relationship Id="rId7" Type="http://schemas.openxmlformats.org/officeDocument/2006/relationships/hyperlink" Target="https://musiclab.chromeexperiments.com/Oscillator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hyperlink" Target="https://musiclab.chromeexperiments.com/Spectrogra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hyperlink" Target="http://drive.google.com/file/d/1P24znFYh1UBuaQH87XFgxHeeY-JFRZf2/view" TargetMode="External"/><Relationship Id="rId5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hyperlink" Target="http://drive.google.com/file/d/1STzinPmeo_ijdbBEZfNx8U1zDvdtDGQZ/view" TargetMode="External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hyperlink" Target="http://drive.google.com/file/d/1GuDLKOIEUc0pz4pozQ0YqRCoDkFShcIk/view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hyperlink" Target="http://drive.google.com/file/d/11MF2cU8yjXEGvPBfKZ6TbBEypTMTw083/view" TargetMode="External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0619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Medium"/>
                <a:ea typeface="Roboto Medium"/>
                <a:cs typeface="Roboto Medium"/>
                <a:sym typeface="Roboto Medium"/>
              </a:rPr>
              <a:t>Processamento de Áudio com Python</a:t>
            </a:r>
            <a:endParaRPr sz="4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51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Mateus de Assis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75" y="119000"/>
            <a:ext cx="1279074" cy="140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475" y="119000"/>
            <a:ext cx="1401575" cy="1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425" y="3549550"/>
            <a:ext cx="1515700" cy="15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351" y="3549551"/>
            <a:ext cx="1515699" cy="151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025" y="2569225"/>
            <a:ext cx="2857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025" y="37325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1775" y="373238"/>
            <a:ext cx="2195975" cy="21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825" y="225400"/>
            <a:ext cx="6068361" cy="1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9200"/>
            <a:ext cx="8839198" cy="28993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3424625" y="4743300"/>
            <a:ext cx="212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Escute ess</a:t>
            </a:r>
            <a:r>
              <a:rPr b="1" i="1" lang="en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</a:t>
            </a:r>
            <a:r>
              <a:rPr b="1" i="1" lang="en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 ondas!</a:t>
            </a:r>
            <a:endParaRPr b="1" i="1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663" y="152400"/>
            <a:ext cx="566068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404813"/>
            <a:ext cx="54006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7763"/>
            <a:ext cx="8839198" cy="289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0975" y="346275"/>
            <a:ext cx="6862034" cy="133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404813"/>
            <a:ext cx="5400675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5471700" y="4618900"/>
            <a:ext cx="36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u="sng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Espectrogramas no Chrome Lab!</a:t>
            </a:r>
            <a:endParaRPr i="1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900" y="152400"/>
            <a:ext cx="49161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 rotWithShape="1">
          <a:blip r:embed="rId3">
            <a:alphaModFix/>
          </a:blip>
          <a:srcRect b="48856" l="0" r="0" t="0"/>
          <a:stretch/>
        </p:blipFill>
        <p:spPr>
          <a:xfrm>
            <a:off x="224300" y="861050"/>
            <a:ext cx="8695400" cy="34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404813"/>
            <a:ext cx="54006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22088"/>
            <a:ext cx="8839198" cy="289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9675" y="1189950"/>
            <a:ext cx="4260300" cy="27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Engenheiro de ML / Cientista de Dados trabalhando em soluções baseadas em MLOps (Sklearn, MLflow e XGBoost) e em serviços de ML (FastAPI, Docker, GCP).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Certificado pelo programa Huawei HCIA-AI e Engenheiro Mecatrônico (UFRN, 2023).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11075"/>
            <a:ext cx="296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Quem sou eu?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87000"/>
            <a:ext cx="919625" cy="9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693650" y="1685213"/>
            <a:ext cx="310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github.com/mtxslv/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693650" y="2935088"/>
            <a:ext cx="267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@watashiwa_axis</a:t>
            </a:r>
            <a:endParaRPr b="1"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23372" r="24128" t="0"/>
          <a:stretch/>
        </p:blipFill>
        <p:spPr>
          <a:xfrm>
            <a:off x="4602673" y="2736888"/>
            <a:ext cx="858296" cy="91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 rotWithShape="1">
          <a:blip r:embed="rId3">
            <a:alphaModFix/>
          </a:blip>
          <a:srcRect b="0" l="49500" r="0" t="6533"/>
          <a:stretch/>
        </p:blipFill>
        <p:spPr>
          <a:xfrm>
            <a:off x="4680050" y="1311501"/>
            <a:ext cx="4463949" cy="2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1177075" y="911325"/>
            <a:ext cx="23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Original 20+30+50 Hz Wave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32"/>
          <p:cNvSpPr txBox="1"/>
          <p:nvPr/>
        </p:nvSpPr>
        <p:spPr>
          <a:xfrm>
            <a:off x="5940175" y="911325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20 Hz Wave (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 rotWithShape="1">
          <a:blip r:embed="rId4">
            <a:alphaModFix/>
          </a:blip>
          <a:srcRect b="0" l="49500" r="0" t="6533"/>
          <a:stretch/>
        </p:blipFill>
        <p:spPr>
          <a:xfrm>
            <a:off x="136850" y="1311500"/>
            <a:ext cx="4463949" cy="27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3"/>
          <p:cNvPicPr preferRelativeResize="0"/>
          <p:nvPr/>
        </p:nvPicPr>
        <p:blipFill rotWithShape="1">
          <a:blip r:embed="rId3">
            <a:alphaModFix/>
          </a:blip>
          <a:srcRect b="0" l="49500" r="0" t="6533"/>
          <a:stretch/>
        </p:blipFill>
        <p:spPr>
          <a:xfrm>
            <a:off x="4680050" y="1311501"/>
            <a:ext cx="4463949" cy="2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3"/>
          <p:cNvPicPr preferRelativeResize="0"/>
          <p:nvPr/>
        </p:nvPicPr>
        <p:blipFill rotWithShape="1">
          <a:blip r:embed="rId4">
            <a:alphaModFix/>
          </a:blip>
          <a:srcRect b="0" l="49497" r="0" t="6533"/>
          <a:stretch/>
        </p:blipFill>
        <p:spPr>
          <a:xfrm>
            <a:off x="0" y="1311524"/>
            <a:ext cx="4463949" cy="27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291025" y="911325"/>
            <a:ext cx="18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Pure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20 Hz Wave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33"/>
          <p:cNvSpPr txBox="1"/>
          <p:nvPr/>
        </p:nvSpPr>
        <p:spPr>
          <a:xfrm>
            <a:off x="5720275" y="911325"/>
            <a:ext cx="238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Reconstructed 20 Hz Wave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17516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Agora podemos processar o áudio!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00" y="715623"/>
            <a:ext cx="4764749" cy="371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750" y="959879"/>
            <a:ext cx="4109400" cy="322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904875"/>
            <a:ext cx="69913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3" y="404813"/>
            <a:ext cx="5438775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04813"/>
            <a:ext cx="571500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8" title="filtered_audio__936.0__5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675" y="239000"/>
            <a:ext cx="1069675" cy="106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6050" y="995784"/>
            <a:ext cx="4156376" cy="31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75" y="995802"/>
            <a:ext cx="4156376" cy="315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275" y="1047750"/>
            <a:ext cx="3810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>
            <p:ph type="title"/>
          </p:nvPr>
        </p:nvSpPr>
        <p:spPr>
          <a:xfrm>
            <a:off x="4459225" y="1393950"/>
            <a:ext cx="4338900" cy="23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Transferindo efeitos sonoros entre ambientes…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04813"/>
            <a:ext cx="571500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41" title="Large Long Echo Hall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950" y="248725"/>
            <a:ext cx="964925" cy="9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39525" y="1210575"/>
            <a:ext cx="51633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 que é um áudio?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Senóides e Espectros;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Filtros e Efeitos.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3139525" y="637875"/>
            <a:ext cx="46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 que veremos (visão global)</a:t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3139525" y="2778900"/>
            <a:ext cx="460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 que não veremos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39525" y="3351600"/>
            <a:ext cx="5612100" cy="13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Séries e Transformada de Fourier;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Etapas de Captação de Áudio e Amplificadores;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Conceito de Resposta ao Impulso;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oboto Medium"/>
              <a:buChar char="●"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Análise de Sinais e Sistemas.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075"/>
            <a:ext cx="3011574" cy="45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563" y="919974"/>
            <a:ext cx="5214875" cy="4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 title="echoed_filtered_audio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575" y="763275"/>
            <a:ext cx="929400" cy="9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663" y="72238"/>
            <a:ext cx="538162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9" y="935775"/>
            <a:ext cx="4314617" cy="32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278" y="935787"/>
            <a:ext cx="4156375" cy="327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326" y="2061625"/>
            <a:ext cx="1920950" cy="19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4"/>
          <p:cNvSpPr txBox="1"/>
          <p:nvPr>
            <p:ph type="ctrTitle"/>
          </p:nvPr>
        </p:nvSpPr>
        <p:spPr>
          <a:xfrm>
            <a:off x="2862575" y="1961600"/>
            <a:ext cx="6158400" cy="14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oboto Medium"/>
                <a:ea typeface="Roboto Medium"/>
                <a:cs typeface="Roboto Medium"/>
                <a:sym typeface="Roboto Medium"/>
              </a:rPr>
              <a:t>github.com/mtxslv/audio-processing-with-python</a:t>
            </a:r>
            <a:endParaRPr sz="4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00" y="198850"/>
            <a:ext cx="1515698" cy="1660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838" y="1061903"/>
            <a:ext cx="1750175" cy="1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3088" y="3257501"/>
            <a:ext cx="1515699" cy="1515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3925" y="344000"/>
            <a:ext cx="1515700" cy="15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908013"/>
            <a:ext cx="514350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3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Imagine você…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3D35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188" y="45613"/>
            <a:ext cx="6747624" cy="5052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1198200" y="136875"/>
            <a:ext cx="6569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Resultado … </a:t>
            </a:r>
            <a:endParaRPr b="1" sz="1700"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1" name="Google Shape;91;p17" title="mario_and_cup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9950" y="1929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40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O que fazer para recuperar o áudio?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361450" y="2582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… mas afinal.. o que é um áudio?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466725"/>
            <a:ext cx="6953250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75" y="641486"/>
            <a:ext cx="5090825" cy="38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5369100" y="1017138"/>
            <a:ext cx="37749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…, 96, 253, 381, 393, 181, -117, -188, 43, 335, 456, 343, 152, -24, -110, -85, -95, -169, -235, -213, -150, -115, -137, -159, -112, -97, -208, -282, -130, 64, 96, 82, 174, 195, -34, -260, -183, 77, 158, 45, 4, 65, 58, -1, 2, 39, -9, -85, 29, 305, 463, 277, -11, -92, 25, 99, 21, 0, 39, 39, -12, -2, 2, -132, -270, -275, -164, -143, -161, -118, -47, -42, -136, -137, 11, 175, 156, 10, -89, -108, -119, -92, 43, 177, 192, 104, 124, 165, 66, -128, -233, -95, 117, 183, 50, -57, -58, -65, -122, -76, 165, 355, 269, -7, -165, -215, -219, -148, -18, 61, -49, -179, -205, -150, -128, -142, -146, -65, 109, 227, 289, 236, 82, -27, 77, 257, 203, -51, -219, -110, -12, -77, -61, 79, 105, -62, -148, -64, 12, 6, -2, 46, 58, 6, -62, -161, -270, -324, -263, -113, 16, 6, -103, -130, -95, -125, -181, -105, 48, 145, 227, 298, 221, -5, -144, -65, 82, 141, 168, 112, -45, …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1740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Mas como se processa isso?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4" name="Google Shape;114;p21"/>
          <p:cNvSpPr txBox="1"/>
          <p:nvPr>
            <p:ph type="title"/>
          </p:nvPr>
        </p:nvSpPr>
        <p:spPr>
          <a:xfrm>
            <a:off x="361450" y="25820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… com uma nova visualização!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